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9" r:id="rId2"/>
    <p:sldId id="260" r:id="rId3"/>
    <p:sldId id="261" r:id="rId4"/>
    <p:sldId id="258" r:id="rId5"/>
    <p:sldId id="263" r:id="rId6"/>
    <p:sldId id="264" r:id="rId7"/>
    <p:sldId id="265" r:id="rId8"/>
    <p:sldId id="266" r:id="rId9"/>
    <p:sldId id="269" r:id="rId10"/>
    <p:sldId id="267" r:id="rId11"/>
    <p:sldId id="268" r:id="rId12"/>
    <p:sldId id="274" r:id="rId13"/>
    <p:sldId id="275" r:id="rId14"/>
    <p:sldId id="276" r:id="rId15"/>
    <p:sldId id="277" r:id="rId16"/>
    <p:sldId id="278" r:id="rId17"/>
    <p:sldId id="281" r:id="rId18"/>
    <p:sldId id="282" r:id="rId19"/>
    <p:sldId id="26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  <a:srgbClr val="CC830E"/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5/17/2024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5/17/2024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5/17/2024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5/17/2024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5/17/2024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5/17/2024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5/17/2024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5/17/2024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5/17/2024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5/17/2024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5/17/2024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edroom with a large bed and a chandelier&#10;&#10;Description automatically generated">
            <a:extLst>
              <a:ext uri="{FF2B5EF4-FFF2-40B4-BE49-F238E27FC236}">
                <a16:creationId xmlns:a16="http://schemas.microsoft.com/office/drawing/2014/main" id="{EAA4FC87-F972-9F1B-000A-D3DA7F5BF8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90" b="68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60C7941-2915-57A2-34DF-8697596787B5}"/>
              </a:ext>
            </a:extLst>
          </p:cNvPr>
          <p:cNvSpPr/>
          <p:nvPr/>
        </p:nvSpPr>
        <p:spPr>
          <a:xfrm>
            <a:off x="1413642" y="893379"/>
            <a:ext cx="8586952" cy="3058510"/>
          </a:xfrm>
          <a:prstGeom prst="roundRect">
            <a:avLst/>
          </a:prstGeom>
          <a:solidFill>
            <a:schemeClr val="accent4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5400" b="1" dirty="0">
                <a:ln w="0"/>
                <a:solidFill>
                  <a:schemeClr val="bg1">
                    <a:lumMod val="85000"/>
                    <a:lumOff val="1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Hotel Reservation Analysis </a:t>
            </a:r>
          </a:p>
          <a:p>
            <a:r>
              <a:rPr lang="en-IN" sz="2400" b="1" dirty="0">
                <a:ln w="0"/>
                <a:solidFill>
                  <a:schemeClr val="bg1">
                    <a:lumMod val="85000"/>
                    <a:lumOff val="1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using SQL </a:t>
            </a: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BC6DD78-7AD1-B73F-760A-479632F98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7333" y="431660"/>
            <a:ext cx="9590550" cy="409168"/>
          </a:xfrm>
        </p:spPr>
        <p:txBody>
          <a:bodyPr>
            <a:normAutofit/>
          </a:bodyPr>
          <a:lstStyle/>
          <a:p>
            <a:pPr algn="l"/>
            <a:r>
              <a:rPr lang="en-US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7. What is the highest and lowest lead time for reservations?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6DE94A-14E8-1AE9-31B7-6A025F58D7F1}"/>
              </a:ext>
            </a:extLst>
          </p:cNvPr>
          <p:cNvSpPr txBox="1"/>
          <p:nvPr/>
        </p:nvSpPr>
        <p:spPr>
          <a:xfrm>
            <a:off x="717333" y="1156139"/>
            <a:ext cx="2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Query: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73B2AB-2835-9956-CBC0-F28B71C49317}"/>
              </a:ext>
            </a:extLst>
          </p:cNvPr>
          <p:cNvSpPr txBox="1"/>
          <p:nvPr/>
        </p:nvSpPr>
        <p:spPr>
          <a:xfrm>
            <a:off x="717333" y="3429000"/>
            <a:ext cx="2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Output:</a:t>
            </a:r>
          </a:p>
        </p:txBody>
      </p:sp>
      <p:pic>
        <p:nvPicPr>
          <p:cNvPr id="3" name="Picture 2" descr="A close-up of a computer code&#10;&#10;Description automatically generated">
            <a:extLst>
              <a:ext uri="{FF2B5EF4-FFF2-40B4-BE49-F238E27FC236}">
                <a16:creationId xmlns:a16="http://schemas.microsoft.com/office/drawing/2014/main" id="{BDBA826D-057D-0C71-FEDF-AC15FB27D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32" y="4356188"/>
            <a:ext cx="4491975" cy="822301"/>
          </a:xfrm>
          <a:prstGeom prst="rect">
            <a:avLst/>
          </a:prstGeom>
        </p:spPr>
      </p:pic>
      <p:pic>
        <p:nvPicPr>
          <p:cNvPr id="5" name="Picture 4" descr="A close-up of a computer code&#10;&#10;Description automatically generated">
            <a:extLst>
              <a:ext uri="{FF2B5EF4-FFF2-40B4-BE49-F238E27FC236}">
                <a16:creationId xmlns:a16="http://schemas.microsoft.com/office/drawing/2014/main" id="{9039C17C-C893-AF16-9347-BADD2598F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33" y="1822256"/>
            <a:ext cx="5534218" cy="119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83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BC6DD78-7AD1-B73F-760A-479632F98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7333" y="431660"/>
            <a:ext cx="9590550" cy="409168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8. What is the most common market segment type for reservations?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6DE94A-14E8-1AE9-31B7-6A025F58D7F1}"/>
              </a:ext>
            </a:extLst>
          </p:cNvPr>
          <p:cNvSpPr txBox="1"/>
          <p:nvPr/>
        </p:nvSpPr>
        <p:spPr>
          <a:xfrm>
            <a:off x="717333" y="1156139"/>
            <a:ext cx="2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Query: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73B2AB-2835-9956-CBC0-F28B71C49317}"/>
              </a:ext>
            </a:extLst>
          </p:cNvPr>
          <p:cNvSpPr txBox="1"/>
          <p:nvPr/>
        </p:nvSpPr>
        <p:spPr>
          <a:xfrm>
            <a:off x="717333" y="3429000"/>
            <a:ext cx="2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Output: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3859369-71EA-2874-9956-B4B7C47B8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33" y="3942686"/>
            <a:ext cx="4176061" cy="769274"/>
          </a:xfrm>
          <a:prstGeom prst="rect">
            <a:avLst/>
          </a:prstGeom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4AEA506-F866-2144-DBEC-6A5D7B26E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33" y="1567376"/>
            <a:ext cx="3741411" cy="186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8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BC6DD78-7AD1-B73F-760A-479632F98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7333" y="431660"/>
            <a:ext cx="9590550" cy="409168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9. How many reservations have a booking status of "Confirmed"?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6DE94A-14E8-1AE9-31B7-6A025F58D7F1}"/>
              </a:ext>
            </a:extLst>
          </p:cNvPr>
          <p:cNvSpPr txBox="1"/>
          <p:nvPr/>
        </p:nvSpPr>
        <p:spPr>
          <a:xfrm>
            <a:off x="717333" y="1156139"/>
            <a:ext cx="2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Query: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73B2AB-2835-9956-CBC0-F28B71C49317}"/>
              </a:ext>
            </a:extLst>
          </p:cNvPr>
          <p:cNvSpPr txBox="1"/>
          <p:nvPr/>
        </p:nvSpPr>
        <p:spPr>
          <a:xfrm>
            <a:off x="717333" y="3429000"/>
            <a:ext cx="2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Output:</a:t>
            </a: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F25B1FD2-C174-967C-D40C-AD28878E1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33" y="4030107"/>
            <a:ext cx="5421693" cy="868463"/>
          </a:xfrm>
          <a:prstGeom prst="rect">
            <a:avLst/>
          </a:prstGeom>
        </p:spPr>
      </p:pic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263D05D-74B7-CACD-8F31-DF453BEFD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33" y="1591199"/>
            <a:ext cx="5384694" cy="141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54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BC6DD78-7AD1-B73F-760A-479632F98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7333" y="431660"/>
            <a:ext cx="9590550" cy="409168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10. What is the total number of adults and children across all reservations?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6DE94A-14E8-1AE9-31B7-6A025F58D7F1}"/>
              </a:ext>
            </a:extLst>
          </p:cNvPr>
          <p:cNvSpPr txBox="1"/>
          <p:nvPr/>
        </p:nvSpPr>
        <p:spPr>
          <a:xfrm>
            <a:off x="717333" y="1156139"/>
            <a:ext cx="2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Query: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73B2AB-2835-9956-CBC0-F28B71C49317}"/>
              </a:ext>
            </a:extLst>
          </p:cNvPr>
          <p:cNvSpPr txBox="1"/>
          <p:nvPr/>
        </p:nvSpPr>
        <p:spPr>
          <a:xfrm>
            <a:off x="717333" y="3429000"/>
            <a:ext cx="2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Output: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49E5CD3-4D06-BCA2-5B77-F6392D352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33" y="3945210"/>
            <a:ext cx="4202079" cy="1346820"/>
          </a:xfrm>
          <a:prstGeom prst="rect">
            <a:avLst/>
          </a:prstGeom>
        </p:spPr>
      </p:pic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F8946858-190C-9117-F490-F1A9C4265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33" y="1687948"/>
            <a:ext cx="5302369" cy="126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0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BC6DD78-7AD1-B73F-760A-479632F98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7333" y="431660"/>
            <a:ext cx="9590550" cy="409168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11. What is the average number of weekend nights for reservations involving children?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6DE94A-14E8-1AE9-31B7-6A025F58D7F1}"/>
              </a:ext>
            </a:extLst>
          </p:cNvPr>
          <p:cNvSpPr txBox="1"/>
          <p:nvPr/>
        </p:nvSpPr>
        <p:spPr>
          <a:xfrm>
            <a:off x="717333" y="1156139"/>
            <a:ext cx="2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Query: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73B2AB-2835-9956-CBC0-F28B71C49317}"/>
              </a:ext>
            </a:extLst>
          </p:cNvPr>
          <p:cNvSpPr txBox="1"/>
          <p:nvPr/>
        </p:nvSpPr>
        <p:spPr>
          <a:xfrm>
            <a:off x="717333" y="3429000"/>
            <a:ext cx="2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Output:</a:t>
            </a:r>
          </a:p>
        </p:txBody>
      </p:sp>
      <p:pic>
        <p:nvPicPr>
          <p:cNvPr id="3" name="Picture 2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6C7AB978-A520-6408-121E-ADC9A5935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33" y="4243322"/>
            <a:ext cx="4257912" cy="860523"/>
          </a:xfrm>
          <a:prstGeom prst="rect">
            <a:avLst/>
          </a:prstGeom>
        </p:spPr>
      </p:pic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39A0AAB7-CB9F-9113-40AF-D5C517DBF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33" y="1677066"/>
            <a:ext cx="7792530" cy="130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29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BC6DD78-7AD1-B73F-760A-479632F98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7333" y="431660"/>
            <a:ext cx="9590550" cy="409168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12. How many reservations were made in each month of the year?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6DE94A-14E8-1AE9-31B7-6A025F58D7F1}"/>
              </a:ext>
            </a:extLst>
          </p:cNvPr>
          <p:cNvSpPr txBox="1"/>
          <p:nvPr/>
        </p:nvSpPr>
        <p:spPr>
          <a:xfrm>
            <a:off x="717333" y="1156139"/>
            <a:ext cx="2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Query: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73B2AB-2835-9956-CBC0-F28B71C49317}"/>
              </a:ext>
            </a:extLst>
          </p:cNvPr>
          <p:cNvSpPr txBox="1"/>
          <p:nvPr/>
        </p:nvSpPr>
        <p:spPr>
          <a:xfrm>
            <a:off x="717333" y="3429000"/>
            <a:ext cx="2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Output: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62FA58A-4D9C-0B87-9693-EAF939233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33" y="4015434"/>
            <a:ext cx="2231140" cy="2630207"/>
          </a:xfrm>
          <a:prstGeom prst="rect">
            <a:avLst/>
          </a:prstGeom>
        </p:spPr>
      </p:pic>
      <p:pic>
        <p:nvPicPr>
          <p:cNvPr id="5" name="Picture 4" descr="A computer code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376CBED0-19D5-E3B7-1484-6CDB6BBC5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33" y="1646677"/>
            <a:ext cx="4946349" cy="156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26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BC6DD78-7AD1-B73F-760A-479632F98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7332" y="431659"/>
            <a:ext cx="10404757" cy="594707"/>
          </a:xfrm>
        </p:spPr>
        <p:txBody>
          <a:bodyPr>
            <a:no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13. What is the average number of nights (both weekend and weekday) spent by guests for each room type?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6DE94A-14E8-1AE9-31B7-6A025F58D7F1}"/>
              </a:ext>
            </a:extLst>
          </p:cNvPr>
          <p:cNvSpPr txBox="1"/>
          <p:nvPr/>
        </p:nvSpPr>
        <p:spPr>
          <a:xfrm>
            <a:off x="717333" y="1156139"/>
            <a:ext cx="2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Query: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73B2AB-2835-9956-CBC0-F28B71C49317}"/>
              </a:ext>
            </a:extLst>
          </p:cNvPr>
          <p:cNvSpPr txBox="1"/>
          <p:nvPr/>
        </p:nvSpPr>
        <p:spPr>
          <a:xfrm>
            <a:off x="717333" y="3429000"/>
            <a:ext cx="2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Output: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2722C00-4F92-51CD-C049-3483F8B15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08" y="4055798"/>
            <a:ext cx="2743791" cy="1962447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89BF053-5005-0B09-3A85-ACF9DACB6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32" y="1703831"/>
            <a:ext cx="6557483" cy="154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15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BC6DD78-7AD1-B73F-760A-479632F98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7332" y="431659"/>
            <a:ext cx="10768652" cy="594707"/>
          </a:xfrm>
        </p:spPr>
        <p:txBody>
          <a:bodyPr>
            <a:no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14. For reservations involving children, what is the most common room type, and what is the average price for that room type?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6DE94A-14E8-1AE9-31B7-6A025F58D7F1}"/>
              </a:ext>
            </a:extLst>
          </p:cNvPr>
          <p:cNvSpPr txBox="1"/>
          <p:nvPr/>
        </p:nvSpPr>
        <p:spPr>
          <a:xfrm>
            <a:off x="717333" y="1156139"/>
            <a:ext cx="2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Query: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73B2AB-2835-9956-CBC0-F28B71C49317}"/>
              </a:ext>
            </a:extLst>
          </p:cNvPr>
          <p:cNvSpPr txBox="1"/>
          <p:nvPr/>
        </p:nvSpPr>
        <p:spPr>
          <a:xfrm>
            <a:off x="717333" y="3429000"/>
            <a:ext cx="2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Output:</a:t>
            </a:r>
          </a:p>
        </p:txBody>
      </p:sp>
      <p:pic>
        <p:nvPicPr>
          <p:cNvPr id="4" name="Picture 3" descr="A screenshot of a table&#10;&#10;Description automatically generated">
            <a:extLst>
              <a:ext uri="{FF2B5EF4-FFF2-40B4-BE49-F238E27FC236}">
                <a16:creationId xmlns:a16="http://schemas.microsoft.com/office/drawing/2014/main" id="{2B9C4590-3AF6-C694-ECD5-16DC8C186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66" y="3909882"/>
            <a:ext cx="5972717" cy="1426012"/>
          </a:xfrm>
          <a:prstGeom prst="rect">
            <a:avLst/>
          </a:prstGeom>
        </p:spPr>
      </p:pic>
      <p:pic>
        <p:nvPicPr>
          <p:cNvPr id="7" name="Picture 6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FF6DC467-EF0F-0166-6277-C9A8B86B3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32" y="1579563"/>
            <a:ext cx="5677169" cy="179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12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BC6DD78-7AD1-B73F-760A-479632F98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7332" y="431659"/>
            <a:ext cx="10768652" cy="594707"/>
          </a:xfrm>
        </p:spPr>
        <p:txBody>
          <a:bodyPr>
            <a:no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15. Find the market segment type that generates the highest average price per room.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6DE94A-14E8-1AE9-31B7-6A025F58D7F1}"/>
              </a:ext>
            </a:extLst>
          </p:cNvPr>
          <p:cNvSpPr txBox="1"/>
          <p:nvPr/>
        </p:nvSpPr>
        <p:spPr>
          <a:xfrm>
            <a:off x="717333" y="1156139"/>
            <a:ext cx="2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Query: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73B2AB-2835-9956-CBC0-F28B71C49317}"/>
              </a:ext>
            </a:extLst>
          </p:cNvPr>
          <p:cNvSpPr txBox="1"/>
          <p:nvPr/>
        </p:nvSpPr>
        <p:spPr>
          <a:xfrm>
            <a:off x="717333" y="3429000"/>
            <a:ext cx="2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Output: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D8B5F7B-FFBA-5D64-7C2A-94EC43DC2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90" y="4061473"/>
            <a:ext cx="5336214" cy="799776"/>
          </a:xfrm>
          <a:prstGeom prst="rect">
            <a:avLst/>
          </a:prstGeom>
        </p:spPr>
      </p:pic>
      <p:pic>
        <p:nvPicPr>
          <p:cNvPr id="6" name="Picture 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79825C16-10D4-BD9B-8AED-8F4F868960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90" y="1542887"/>
            <a:ext cx="6455414" cy="170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235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BC6DD78-7AD1-B73F-760A-479632F98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1079" y="1887235"/>
            <a:ext cx="9590550" cy="77703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 descr="A bedroom with a large bed and a chandelier&#10;&#10;Description automatically generated">
            <a:extLst>
              <a:ext uri="{FF2B5EF4-FFF2-40B4-BE49-F238E27FC236}">
                <a16:creationId xmlns:a16="http://schemas.microsoft.com/office/drawing/2014/main" id="{227AD00B-ABEA-E385-A394-212212BA7D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48" b="242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A2A8F4-5B8A-B1CC-AA31-757D4C531A2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D">
              <a:alpha val="6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2A829A-C85C-5AF5-856B-CAA8CE2F4DD5}"/>
              </a:ext>
            </a:extLst>
          </p:cNvPr>
          <p:cNvSpPr txBox="1"/>
          <p:nvPr/>
        </p:nvSpPr>
        <p:spPr>
          <a:xfrm>
            <a:off x="3464560" y="2921168"/>
            <a:ext cx="3860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Thank You</a:t>
            </a:r>
            <a:endParaRPr lang="en-IN" sz="6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845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21491-2BDE-70AC-701A-6453B4CA9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4144413" cy="1261872"/>
          </a:xfrm>
        </p:spPr>
        <p:txBody>
          <a:bodyPr anchor="ctr">
            <a:normAutofit/>
          </a:bodyPr>
          <a:lstStyle/>
          <a:p>
            <a:pPr algn="l"/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Overview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17B9D13-4DEE-CB77-474F-24B5B1C9A5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792673"/>
            <a:ext cx="4856841" cy="3622671"/>
          </a:xfrm>
        </p:spPr>
        <p:txBody>
          <a:bodyPr/>
          <a:lstStyle/>
          <a:p>
            <a:pPr marL="36900" indent="0">
              <a:lnSpc>
                <a:spcPct val="100000"/>
              </a:lnSpc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hotel industry relies on data to make informed decisions and provide a better guest experience. In</a:t>
            </a:r>
          </a:p>
          <a:p>
            <a:pPr marL="36900" indent="0">
              <a:lnSpc>
                <a:spcPct val="100000"/>
              </a:lnSpc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internship, you will work with a hotel reservation dataset to gain insights into guest preferences,</a:t>
            </a:r>
          </a:p>
          <a:p>
            <a:pPr marL="36900" indent="0">
              <a:lnSpc>
                <a:spcPct val="100000"/>
              </a:lnSpc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booking trends, and other key factors that impact the hotel's operations. You will use SQL to query and</a:t>
            </a:r>
          </a:p>
          <a:p>
            <a:pPr marL="36900" indent="0">
              <a:lnSpc>
                <a:spcPct val="100000"/>
              </a:lnSpc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analyze the data, as well as answer specific questions about the dataset.</a:t>
            </a:r>
          </a:p>
        </p:txBody>
      </p:sp>
      <p:pic>
        <p:nvPicPr>
          <p:cNvPr id="5" name="Picture Placeholder 4" descr="A street with cars and buildings&#10;&#10;Description automatically generated">
            <a:extLst>
              <a:ext uri="{FF2B5EF4-FFF2-40B4-BE49-F238E27FC236}">
                <a16:creationId xmlns:a16="http://schemas.microsoft.com/office/drawing/2014/main" id="{3AB37F84-247E-187D-D993-4FEF7F17B0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793" y="902761"/>
            <a:ext cx="3597270" cy="4796360"/>
          </a:xfrm>
        </p:spPr>
      </p:pic>
    </p:spTree>
    <p:extLst>
      <p:ext uri="{BB962C8B-B14F-4D97-AF65-F5344CB8AC3E}">
        <p14:creationId xmlns:p14="http://schemas.microsoft.com/office/powerpoint/2010/main" val="1725481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21491-2BDE-70AC-701A-6453B4CA9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16" y="399393"/>
            <a:ext cx="4144413" cy="367862"/>
          </a:xfrm>
        </p:spPr>
        <p:txBody>
          <a:bodyPr anchor="ctr">
            <a:normAutofit/>
          </a:bodyPr>
          <a:lstStyle/>
          <a:p>
            <a:pPr algn="l"/>
            <a: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Dataset Details: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17B9D13-4DEE-CB77-474F-24B5B1C9A5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016" y="888782"/>
            <a:ext cx="4856841" cy="5270279"/>
          </a:xfrm>
        </p:spPr>
        <p:txBody>
          <a:bodyPr>
            <a:noAutofit/>
          </a:bodyPr>
          <a:lstStyle/>
          <a:p>
            <a:pPr marL="36900" indent="0">
              <a:lnSpc>
                <a:spcPct val="100000"/>
              </a:lnSpc>
              <a:buNone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dataset includes the following columns:</a:t>
            </a:r>
          </a:p>
          <a:p>
            <a:pPr marL="36900" indent="0">
              <a:lnSpc>
                <a:spcPct val="100000"/>
              </a:lnSpc>
              <a:buNone/>
            </a:pPr>
            <a:r>
              <a:rPr lang="en-US" sz="1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Booking_ID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unique identifier for each hotel reservation.</a:t>
            </a:r>
          </a:p>
          <a:p>
            <a:pPr marL="36900" indent="0">
              <a:lnSpc>
                <a:spcPct val="100000"/>
              </a:lnSpc>
              <a:buNone/>
            </a:pPr>
            <a:r>
              <a:rPr lang="en-US" sz="1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no_of_adults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number of adults in the reservation.</a:t>
            </a:r>
          </a:p>
          <a:p>
            <a:pPr marL="36900" indent="0">
              <a:lnSpc>
                <a:spcPct val="100000"/>
              </a:lnSpc>
              <a:buNone/>
            </a:pPr>
            <a:r>
              <a:rPr lang="en-US" sz="1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no_of_children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number of children in the reservation.</a:t>
            </a:r>
          </a:p>
          <a:p>
            <a:pPr marL="36900" indent="0">
              <a:lnSpc>
                <a:spcPct val="100000"/>
              </a:lnSpc>
              <a:buNone/>
            </a:pPr>
            <a:r>
              <a:rPr lang="en-US" sz="1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no_of_weekend_nights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number of nights in the reservation that fall on weekends.</a:t>
            </a:r>
          </a:p>
          <a:p>
            <a:pPr marL="36900" indent="0">
              <a:lnSpc>
                <a:spcPct val="100000"/>
              </a:lnSpc>
              <a:buNone/>
            </a:pPr>
            <a:r>
              <a:rPr lang="en-US" sz="1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no_of_week_nights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number of nights in the reservation that fall on weekdays.</a:t>
            </a:r>
          </a:p>
          <a:p>
            <a:pPr marL="36900" indent="0">
              <a:lnSpc>
                <a:spcPct val="100000"/>
              </a:lnSpc>
              <a:buNone/>
            </a:pPr>
            <a:r>
              <a:rPr lang="en-US" sz="1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type_of_meal_plan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meal plan chosen by the guests.</a:t>
            </a:r>
          </a:p>
          <a:p>
            <a:pPr marL="36900" indent="0">
              <a:lnSpc>
                <a:spcPct val="100000"/>
              </a:lnSpc>
              <a:buNone/>
            </a:pPr>
            <a:r>
              <a:rPr lang="en-US" sz="1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room_type_reserved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type of room reserved by the guests.</a:t>
            </a:r>
          </a:p>
          <a:p>
            <a:pPr marL="36900" indent="0">
              <a:lnSpc>
                <a:spcPct val="100000"/>
              </a:lnSpc>
              <a:buNone/>
            </a:pPr>
            <a:r>
              <a:rPr lang="en-US" sz="1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lead_time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number of days between booking and arrival.</a:t>
            </a:r>
          </a:p>
          <a:p>
            <a:pPr marL="36900" indent="0">
              <a:lnSpc>
                <a:spcPct val="100000"/>
              </a:lnSpc>
              <a:buNone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arrival_date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date of arrival.</a:t>
            </a:r>
          </a:p>
          <a:p>
            <a:pPr marL="36900" indent="0">
              <a:lnSpc>
                <a:spcPct val="100000"/>
              </a:lnSpc>
              <a:buNone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market_segment_type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market segment to which the reservation belongs.</a:t>
            </a:r>
          </a:p>
          <a:p>
            <a:pPr marL="36900" indent="0">
              <a:lnSpc>
                <a:spcPct val="100000"/>
              </a:lnSpc>
              <a:buNone/>
            </a:pPr>
            <a:r>
              <a:rPr lang="en-US" sz="1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avg_price_per_room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average price per room in the reservation.</a:t>
            </a:r>
          </a:p>
          <a:p>
            <a:pPr marL="36900" indent="0">
              <a:lnSpc>
                <a:spcPct val="100000"/>
              </a:lnSpc>
              <a:buNone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booking_status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status of the booking.</a:t>
            </a:r>
          </a:p>
        </p:txBody>
      </p:sp>
      <p:pic>
        <p:nvPicPr>
          <p:cNvPr id="9" name="Picture 8" descr="A computer and tablet with graphs on the screen&#10;&#10;Description automatically generated">
            <a:extLst>
              <a:ext uri="{FF2B5EF4-FFF2-40B4-BE49-F238E27FC236}">
                <a16:creationId xmlns:a16="http://schemas.microsoft.com/office/drawing/2014/main" id="{3A9E225B-F4C2-EACB-F650-FCD254A27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403" y="888782"/>
            <a:ext cx="4713890" cy="314259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81138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BC6DD78-7AD1-B73F-760A-479632F98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7333" y="431660"/>
            <a:ext cx="9590550" cy="409168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What is the total number of reservations in the dataset?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6DE94A-14E8-1AE9-31B7-6A025F58D7F1}"/>
              </a:ext>
            </a:extLst>
          </p:cNvPr>
          <p:cNvSpPr txBox="1"/>
          <p:nvPr/>
        </p:nvSpPr>
        <p:spPr>
          <a:xfrm>
            <a:off x="717333" y="1156139"/>
            <a:ext cx="2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Query: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73B2AB-2835-9956-CBC0-F28B71C49317}"/>
              </a:ext>
            </a:extLst>
          </p:cNvPr>
          <p:cNvSpPr txBox="1"/>
          <p:nvPr/>
        </p:nvSpPr>
        <p:spPr>
          <a:xfrm>
            <a:off x="717333" y="3649715"/>
            <a:ext cx="2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Output:</a:t>
            </a:r>
          </a:p>
        </p:txBody>
      </p:sp>
      <p:pic>
        <p:nvPicPr>
          <p:cNvPr id="12" name="Picture 11" descr="A computer screen shot of a chat&#10;&#10;Description automatically generated with medium confidence">
            <a:extLst>
              <a:ext uri="{FF2B5EF4-FFF2-40B4-BE49-F238E27FC236}">
                <a16:creationId xmlns:a16="http://schemas.microsoft.com/office/drawing/2014/main" id="{635DAFB1-3DFF-47CF-E81F-E22B792E7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33" y="1624211"/>
            <a:ext cx="5340426" cy="1495962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DEF1D596-7D8F-22C5-80D1-101A84D2B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11" y="4107159"/>
            <a:ext cx="3312655" cy="123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89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BC6DD78-7AD1-B73F-760A-479632F98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7333" y="431660"/>
            <a:ext cx="9590550" cy="409168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Which meal plan is the most popular among guests?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6DE94A-14E8-1AE9-31B7-6A025F58D7F1}"/>
              </a:ext>
            </a:extLst>
          </p:cNvPr>
          <p:cNvSpPr txBox="1"/>
          <p:nvPr/>
        </p:nvSpPr>
        <p:spPr>
          <a:xfrm>
            <a:off x="717333" y="1156139"/>
            <a:ext cx="2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Query:</a:t>
            </a: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E4EABB2-888D-28D8-3D2B-BD0B1A94F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33" y="1525471"/>
            <a:ext cx="4968764" cy="18410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740B99-0B0A-F474-F610-85C461D8E10F}"/>
              </a:ext>
            </a:extLst>
          </p:cNvPr>
          <p:cNvSpPr txBox="1"/>
          <p:nvPr/>
        </p:nvSpPr>
        <p:spPr>
          <a:xfrm>
            <a:off x="717333" y="3649715"/>
            <a:ext cx="2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Output: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530F1EB-7A02-815E-EA7A-C625C0D19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33" y="4134110"/>
            <a:ext cx="4742279" cy="135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134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BC6DD78-7AD1-B73F-760A-479632F98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7333" y="431660"/>
            <a:ext cx="9590550" cy="409168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What is the average price per room for reservations involving children?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6DE94A-14E8-1AE9-31B7-6A025F58D7F1}"/>
              </a:ext>
            </a:extLst>
          </p:cNvPr>
          <p:cNvSpPr txBox="1"/>
          <p:nvPr/>
        </p:nvSpPr>
        <p:spPr>
          <a:xfrm>
            <a:off x="717333" y="1156139"/>
            <a:ext cx="2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Query: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73B2AB-2835-9956-CBC0-F28B71C49317}"/>
              </a:ext>
            </a:extLst>
          </p:cNvPr>
          <p:cNvSpPr txBox="1"/>
          <p:nvPr/>
        </p:nvSpPr>
        <p:spPr>
          <a:xfrm>
            <a:off x="717333" y="3429000"/>
            <a:ext cx="2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Output:</a:t>
            </a:r>
          </a:p>
        </p:txBody>
      </p:sp>
      <p:pic>
        <p:nvPicPr>
          <p:cNvPr id="3" name="Picture 2" descr="A computer code with black text&#10;&#10;Description automatically generated">
            <a:extLst>
              <a:ext uri="{FF2B5EF4-FFF2-40B4-BE49-F238E27FC236}">
                <a16:creationId xmlns:a16="http://schemas.microsoft.com/office/drawing/2014/main" id="{E643DA1D-FC49-7E2D-B6DC-82CA91364E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32" y="1658622"/>
            <a:ext cx="5981965" cy="1526012"/>
          </a:xfrm>
          <a:prstGeom prst="rect">
            <a:avLst/>
          </a:prstGeom>
        </p:spPr>
      </p:pic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84F4B6FE-FF4B-3492-F161-ECD293FF2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31" y="4280311"/>
            <a:ext cx="4750559" cy="118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161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BC6DD78-7AD1-B73F-760A-479632F98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7333" y="431660"/>
            <a:ext cx="9590550" cy="409168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How many reservations were made for the year 20XX (replace XX with the desired year)?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6DE94A-14E8-1AE9-31B7-6A025F58D7F1}"/>
              </a:ext>
            </a:extLst>
          </p:cNvPr>
          <p:cNvSpPr txBox="1"/>
          <p:nvPr/>
        </p:nvSpPr>
        <p:spPr>
          <a:xfrm>
            <a:off x="717333" y="1156139"/>
            <a:ext cx="2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Query: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73B2AB-2835-9956-CBC0-F28B71C49317}"/>
              </a:ext>
            </a:extLst>
          </p:cNvPr>
          <p:cNvSpPr txBox="1"/>
          <p:nvPr/>
        </p:nvSpPr>
        <p:spPr>
          <a:xfrm>
            <a:off x="717333" y="3429000"/>
            <a:ext cx="2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Output: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62CEAA9-7DD6-F8A9-AEF9-95E2000A5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33" y="1650064"/>
            <a:ext cx="5988267" cy="1658289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C4E3B37-0721-C661-B9B5-C25BDA572D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26" y="4117589"/>
            <a:ext cx="3930003" cy="13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06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BC6DD78-7AD1-B73F-760A-479632F98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7333" y="431660"/>
            <a:ext cx="9590550" cy="409168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What is the most commonly booked room type?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6DE94A-14E8-1AE9-31B7-6A025F58D7F1}"/>
              </a:ext>
            </a:extLst>
          </p:cNvPr>
          <p:cNvSpPr txBox="1"/>
          <p:nvPr/>
        </p:nvSpPr>
        <p:spPr>
          <a:xfrm>
            <a:off x="717333" y="1156139"/>
            <a:ext cx="2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Query: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73B2AB-2835-9956-CBC0-F28B71C49317}"/>
              </a:ext>
            </a:extLst>
          </p:cNvPr>
          <p:cNvSpPr txBox="1"/>
          <p:nvPr/>
        </p:nvSpPr>
        <p:spPr>
          <a:xfrm>
            <a:off x="717333" y="3429000"/>
            <a:ext cx="2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Output:</a:t>
            </a: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EEA8938-472B-B29E-7B79-BB309FC0C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25" y="1525471"/>
            <a:ext cx="5819081" cy="1903529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461DFC6-A7DE-2A9E-456D-945BC6B85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24" y="4203721"/>
            <a:ext cx="5559799" cy="112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975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BC6DD78-7AD1-B73F-760A-479632F98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7333" y="431660"/>
            <a:ext cx="9590550" cy="409168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6. How many reservations fall on a weekend (</a:t>
            </a: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no_of_weekend_nights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&gt; 0)?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6DE94A-14E8-1AE9-31B7-6A025F58D7F1}"/>
              </a:ext>
            </a:extLst>
          </p:cNvPr>
          <p:cNvSpPr txBox="1"/>
          <p:nvPr/>
        </p:nvSpPr>
        <p:spPr>
          <a:xfrm>
            <a:off x="717333" y="1156139"/>
            <a:ext cx="2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Query: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73B2AB-2835-9956-CBC0-F28B71C49317}"/>
              </a:ext>
            </a:extLst>
          </p:cNvPr>
          <p:cNvSpPr txBox="1"/>
          <p:nvPr/>
        </p:nvSpPr>
        <p:spPr>
          <a:xfrm>
            <a:off x="717333" y="3429000"/>
            <a:ext cx="2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Output:</a:t>
            </a:r>
          </a:p>
        </p:txBody>
      </p:sp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9881D9C1-DF1B-4FE7-0076-5035A850D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78" y="1653619"/>
            <a:ext cx="6157395" cy="1436421"/>
          </a:xfrm>
          <a:prstGeom prst="rect">
            <a:avLst/>
          </a:prstGeom>
        </p:spPr>
      </p:pic>
      <p:pic>
        <p:nvPicPr>
          <p:cNvPr id="5" name="Picture 4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246720E1-E9CF-1740-0E03-31CBF9FF3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30" y="4250493"/>
            <a:ext cx="4572601" cy="95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544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{73EB36B2-F211-4634-8D76-971C8D348A5F}tf12214701_win32</Template>
  <TotalTime>2067</TotalTime>
  <Words>563</Words>
  <Application>Microsoft Office PowerPoint</Application>
  <PresentationFormat>Widescreen</PresentationFormat>
  <Paragraphs>67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Calibri</vt:lpstr>
      <vt:lpstr>Goudy Old Style</vt:lpstr>
      <vt:lpstr>Wingdings 2</vt:lpstr>
      <vt:lpstr>SlateVTI</vt:lpstr>
      <vt:lpstr>PowerPoint Presentation</vt:lpstr>
      <vt:lpstr>Overview</vt:lpstr>
      <vt:lpstr>Dataset Details: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Ashwini Surse</dc:creator>
  <cp:lastModifiedBy>Ashwini Surse</cp:lastModifiedBy>
  <cp:revision>5</cp:revision>
  <dcterms:created xsi:type="dcterms:W3CDTF">2024-05-15T08:50:58Z</dcterms:created>
  <dcterms:modified xsi:type="dcterms:W3CDTF">2024-05-17T00:57:49Z</dcterms:modified>
</cp:coreProperties>
</file>